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9"/>
  </p:normalViewPr>
  <p:slideViewPr>
    <p:cSldViewPr snapToGrid="0" snapToObjects="1">
      <p:cViewPr varScale="1">
        <p:scale>
          <a:sx n="84" d="100"/>
          <a:sy n="84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42A76-9C00-804F-A3DE-07C6391AF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7A3D6-F030-6047-BB18-BCDE861DD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42391-A2DC-F84A-BB6B-D8237161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B2FC3-0A2D-FB49-BEBF-9A96BAAA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76565-811B-7648-9295-BDDAEFC0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7F43-9A75-B245-A977-47F8DD29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53E9A-1381-B74E-BF39-76DB9F630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91CEB-8163-AF4E-9F92-2BE25DCA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94FF6-328D-5245-B2C8-1DADC524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F5CDA-99B5-8640-A041-D71E90FE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292F8-3944-D14E-A3B9-E03201FCA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E6D26-2B86-1144-B716-0BFFC0478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FBC13-85CA-E04C-97E9-DAB6FEAD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CDAB8-A462-C946-8E43-E1B627DE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0CD92-6AA4-7946-8CD6-FDCFC15A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CA50-4207-EC46-9E42-54ABDF09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18B7-3D60-0C40-90A3-FB612C8B0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C9A65-0B6F-B04F-B40E-3CB8E930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B606-ECEE-7A41-9F05-56C46AF2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600D5-EEDA-1540-BB13-10AD6E05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FFBB-26AA-CA4B-94E0-B8D5D748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7B76D-7848-264A-9F50-50C59B112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C596E-840E-CB47-BDBD-DE6CB7CE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D992-6509-EB48-98D5-8FD6CA46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AF10C-9088-854C-AB42-C5CE85C5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1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51EF-DBF9-3E4B-8C31-5461A213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685E3-DE6B-AD49-9754-8378A517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14619-C547-6E4D-BC60-91E1BB4DD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22C1F-5BCE-D54C-AFFF-B0B2E1C3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36AC4-680E-CA4D-839E-F5EFED06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E8503-1A4F-1447-A9C4-C5D5CF20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298E9-24A9-F640-9269-8ED982F4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55046-E93A-0E4E-A530-2FADFD1D7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1F2C9-513A-434D-BB8D-FC075A64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6CDF6-9859-AA45-8D2C-A82D22FC0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C5B3F-34F6-B64E-8014-065869ED5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95D2C-4DEF-094F-BCD6-9CE68146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93337-F259-6A49-AA00-B552DA3B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3ED9F-34B8-2846-AA9C-AA51ED40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D4E8-434B-9348-8CB0-4541AEE0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FC58E-9BD7-AB4A-A3AA-D5BE9827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6322F-DDF2-8D46-840A-2B0054D3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96F71-EAC8-8B48-B028-6EC5DB0A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7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A10C2-C090-2442-9A1D-906348BA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07910-8253-5140-AA34-04E75B43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89337-503E-8840-A2D5-CCC45601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0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7A13-4E01-7B4C-B6C2-19075129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EBC88-76BC-304C-8752-B958D0A7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1679A-9407-7F42-94D4-84CAE635C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1A11-2849-C24D-A9E0-A8DAD246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3039F-FC07-6344-A793-744704C9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291FE-75A7-2044-918D-56B133DF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9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4071-F99E-EE41-BF99-948F0BA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E29BC-E94C-B244-8E58-4391E361F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3D0C8-E2FE-C44C-8AE6-17447CF15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2D550-5ADF-424F-BD24-46F4F00A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835FD-33CC-9949-94B9-CE25A4E8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D83DA-27CE-7F41-BF78-1A4FF74D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F1B33-4E24-3D42-9FF0-363749F2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03446-A09F-9F4F-A02C-989804019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2D336-0B60-2241-836D-276F9A63D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82DE-16E2-4646-9D29-A4CB4E8AF9DB}" type="datetimeFigureOut">
              <a:rPr lang="en-US" smtClean="0"/>
              <a:t>1/9/21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29BDF-62EA-5B47-A823-B503DF506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DCCBC-6C06-CE44-8B7F-55FAE9835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9F0F-1120-4E4B-B42C-2D8C36A2F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6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E381-5DB2-D945-9C78-4C0AF0EDE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896" y="-128588"/>
            <a:ext cx="9144000" cy="14239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Indoors: On host premises: </a:t>
            </a:r>
            <a:r>
              <a:rPr lang="en-US" sz="3600" dirty="0" err="1">
                <a:solidFill>
                  <a:schemeClr val="bg1"/>
                </a:solidFill>
              </a:rPr>
              <a:t>eg.</a:t>
            </a:r>
            <a:r>
              <a:rPr lang="en-US" sz="3600" dirty="0">
                <a:solidFill>
                  <a:schemeClr val="bg1"/>
                </a:solidFill>
              </a:rPr>
              <a:t> School, College, University or other institution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7C767-D843-5046-A86D-8AFA21FC7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108" y="6231820"/>
            <a:ext cx="7426834" cy="4990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F.A.S Covid-19 and Outreach Webinar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B899D-B43D-2C4C-9931-F65361B3E158}"/>
              </a:ext>
            </a:extLst>
          </p:cNvPr>
          <p:cNvSpPr txBox="1"/>
          <p:nvPr/>
        </p:nvSpPr>
        <p:spPr>
          <a:xfrm>
            <a:off x="160973" y="6481335"/>
            <a:ext cx="1132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Image:G.James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ederation of Astronomical Societies â Supporting UK Astronomy">
            <a:extLst>
              <a:ext uri="{FF2B5EF4-FFF2-40B4-BE49-F238E27FC236}">
                <a16:creationId xmlns:a16="http://schemas.microsoft.com/office/drawing/2014/main" id="{D0EF45E6-5733-124E-8B2C-EF4B92C9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855" y="5926541"/>
            <a:ext cx="728059" cy="7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lborough College - Wikipedia">
            <a:extLst>
              <a:ext uri="{FF2B5EF4-FFF2-40B4-BE49-F238E27FC236}">
                <a16:creationId xmlns:a16="http://schemas.microsoft.com/office/drawing/2014/main" id="{E0A3E8A1-E22B-F544-9513-FB72616B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855" y="194213"/>
            <a:ext cx="728059" cy="7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3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5EDBD4-0B89-E541-8AF3-10C718C147CA}"/>
              </a:ext>
            </a:extLst>
          </p:cNvPr>
          <p:cNvSpPr txBox="1"/>
          <p:nvPr/>
        </p:nvSpPr>
        <p:spPr>
          <a:xfrm>
            <a:off x="1406443" y="417188"/>
            <a:ext cx="6868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    Risk Assessment: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General (for the venue)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     + Covid-19 specific to the     	venue/event/group  event/group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C6942-0B26-784B-A1AB-B2A8FFC2B441}"/>
              </a:ext>
            </a:extLst>
          </p:cNvPr>
          <p:cNvSpPr txBox="1"/>
          <p:nvPr/>
        </p:nvSpPr>
        <p:spPr>
          <a:xfrm>
            <a:off x="1406443" y="2281013"/>
            <a:ext cx="5362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    Improve upon host venue’s 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162DC-8E3B-B647-A962-BC85663825CF}"/>
              </a:ext>
            </a:extLst>
          </p:cNvPr>
          <p:cNvSpPr txBox="1"/>
          <p:nvPr/>
        </p:nvSpPr>
        <p:spPr>
          <a:xfrm>
            <a:off x="1388500" y="3057560"/>
            <a:ext cx="82486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  Venue must have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	a) alcohol-based sanitizer for hands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b) clear signage re social distancing and     	enforcement of masks (and should have spares)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C0CE8-103B-7843-874F-9B1B1410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617754" y="2810586"/>
            <a:ext cx="1744405" cy="1308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903E5-7782-BD40-9072-9B7BA7F12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17754" y="717143"/>
            <a:ext cx="1744406" cy="1308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38D989-5A0E-1844-864A-B96D45238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617755" y="4815141"/>
            <a:ext cx="1744404" cy="13083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1A5EE-C56F-EF47-A137-69679D08A10C}"/>
              </a:ext>
            </a:extLst>
          </p:cNvPr>
          <p:cNvSpPr txBox="1"/>
          <p:nvPr/>
        </p:nvSpPr>
        <p:spPr>
          <a:xfrm>
            <a:off x="1047891" y="5055817"/>
            <a:ext cx="34441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-    You should have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           a) own mask</a:t>
            </a:r>
          </a:p>
          <a:p>
            <a:r>
              <a:rPr lang="en-US" sz="2800" dirty="0">
                <a:solidFill>
                  <a:schemeClr val="bg1"/>
                </a:solidFill>
              </a:rPr>
              <a:t>	      b) own visor</a:t>
            </a:r>
          </a:p>
        </p:txBody>
      </p:sp>
    </p:spTree>
    <p:extLst>
      <p:ext uri="{BB962C8B-B14F-4D97-AF65-F5344CB8AC3E}">
        <p14:creationId xmlns:p14="http://schemas.microsoft.com/office/powerpoint/2010/main" val="28512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5EDBD4-0B89-E541-8AF3-10C718C147CA}"/>
              </a:ext>
            </a:extLst>
          </p:cNvPr>
          <p:cNvSpPr txBox="1"/>
          <p:nvPr/>
        </p:nvSpPr>
        <p:spPr>
          <a:xfrm>
            <a:off x="1394870" y="1091131"/>
            <a:ext cx="8648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Number control</a:t>
            </a:r>
          </a:p>
          <a:p>
            <a:r>
              <a:rPr lang="en-US" sz="2800" dirty="0">
                <a:solidFill>
                  <a:schemeClr val="bg1"/>
                </a:solidFill>
              </a:rPr>
              <a:t>	a) venue restricts numbers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b) break into smaller (‘bubble’) groups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C6942-0B26-784B-A1AB-B2A8FFC2B441}"/>
              </a:ext>
            </a:extLst>
          </p:cNvPr>
          <p:cNvSpPr txBox="1"/>
          <p:nvPr/>
        </p:nvSpPr>
        <p:spPr>
          <a:xfrm>
            <a:off x="1394870" y="3420319"/>
            <a:ext cx="9195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Social distancing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	a) 2m+ between speaker and audience </a:t>
            </a:r>
            <a:r>
              <a:rPr lang="en-US" sz="2800" b="1" dirty="0">
                <a:solidFill>
                  <a:schemeClr val="bg1"/>
                </a:solidFill>
              </a:rPr>
              <a:t>at all times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	b) seating used to ensure 2m spacing maintained 	   	(unless venue operates otherwise) perhaps depending 	on ‘bubbles’ – this can significantly reduce normal 	capacity</a:t>
            </a:r>
          </a:p>
        </p:txBody>
      </p:sp>
    </p:spTree>
    <p:extLst>
      <p:ext uri="{BB962C8B-B14F-4D97-AF65-F5344CB8AC3E}">
        <p14:creationId xmlns:p14="http://schemas.microsoft.com/office/powerpoint/2010/main" val="11217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5EDBD4-0B89-E541-8AF3-10C718C147CA}"/>
              </a:ext>
            </a:extLst>
          </p:cNvPr>
          <p:cNvSpPr txBox="1"/>
          <p:nvPr/>
        </p:nvSpPr>
        <p:spPr>
          <a:xfrm>
            <a:off x="1287838" y="1363461"/>
            <a:ext cx="8162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Traffic flow</a:t>
            </a:r>
          </a:p>
          <a:p>
            <a:r>
              <a:rPr lang="en-US" sz="2800" dirty="0">
                <a:solidFill>
                  <a:schemeClr val="bg1"/>
                </a:solidFill>
              </a:rPr>
              <a:t>	a) venue organize entry and exit routes to avoid 	contraflow</a:t>
            </a:r>
          </a:p>
          <a:p>
            <a:r>
              <a:rPr lang="en-US" sz="2800" dirty="0">
                <a:solidFill>
                  <a:schemeClr val="bg1"/>
                </a:solidFill>
              </a:rPr>
              <a:t>	b) venue provides ‘marshals’ for flow</a:t>
            </a:r>
          </a:p>
          <a:p>
            <a:r>
              <a:rPr lang="en-US" sz="2800" dirty="0">
                <a:solidFill>
                  <a:schemeClr val="bg1"/>
                </a:solidFill>
              </a:rPr>
              <a:t>	c) queues are avoided or monitored with SD</a:t>
            </a:r>
          </a:p>
          <a:p>
            <a:r>
              <a:rPr lang="en-US" sz="2800" dirty="0">
                <a:solidFill>
                  <a:schemeClr val="bg1"/>
                </a:solidFill>
              </a:rPr>
              <a:t>	d) barriers/signage used and ideally a clear 	‘route’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5EC1C-784C-0844-9296-710264AB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242" y="4319981"/>
            <a:ext cx="2181373" cy="21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5EDBD4-0B89-E541-8AF3-10C718C147CA}"/>
              </a:ext>
            </a:extLst>
          </p:cNvPr>
          <p:cNvSpPr txBox="1"/>
          <p:nvPr/>
        </p:nvSpPr>
        <p:spPr>
          <a:xfrm>
            <a:off x="1238249" y="906202"/>
            <a:ext cx="8162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</a:rPr>
              <a:t>Cleaning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	a) venue organizer ensures cleaning of venue 	before and after</a:t>
            </a:r>
          </a:p>
          <a:p>
            <a:r>
              <a:rPr lang="en-US" sz="2800" dirty="0">
                <a:solidFill>
                  <a:schemeClr val="bg1"/>
                </a:solidFill>
              </a:rPr>
              <a:t>	b) venue host supervises cleaning of equipment 	especially  high risk areas/objects during the 	event </a:t>
            </a:r>
            <a:r>
              <a:rPr lang="en-US" sz="2800" dirty="0" err="1">
                <a:solidFill>
                  <a:schemeClr val="bg1"/>
                </a:solidFill>
              </a:rPr>
              <a:t>eg</a:t>
            </a:r>
            <a:r>
              <a:rPr lang="en-US" sz="2800" dirty="0">
                <a:solidFill>
                  <a:schemeClr val="bg1"/>
                </a:solidFill>
              </a:rPr>
              <a:t> doors, chairs and stair rails.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	c) outreach provider cleans their equipment 	before and after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13471-CACE-7249-8A37-21946C9E9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728" y="4070271"/>
            <a:ext cx="3433823" cy="257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9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AD1E4-AD86-0C4C-AED6-F459EDBC8070}"/>
              </a:ext>
            </a:extLst>
          </p:cNvPr>
          <p:cNvSpPr txBox="1"/>
          <p:nvPr/>
        </p:nvSpPr>
        <p:spPr>
          <a:xfrm>
            <a:off x="8454945" y="3087278"/>
            <a:ext cx="1818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9A13C-ED53-E940-9E8C-9717FF159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01112" y="1695732"/>
            <a:ext cx="5106043" cy="38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90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280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Indoors: On host premises: eg. School, College, University or other institution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Indoors: On host premises: eg. School, college, university or other institution</dc:title>
  <dc:creator>C Barclay</dc:creator>
  <cp:lastModifiedBy>C Barclay</cp:lastModifiedBy>
  <cp:revision>11</cp:revision>
  <dcterms:created xsi:type="dcterms:W3CDTF">2021-01-07T15:24:37Z</dcterms:created>
  <dcterms:modified xsi:type="dcterms:W3CDTF">2021-01-09T12:21:50Z</dcterms:modified>
</cp:coreProperties>
</file>